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6" r:id="rId4"/>
    <p:sldId id="268" r:id="rId5"/>
    <p:sldId id="265" r:id="rId6"/>
    <p:sldId id="271" r:id="rId7"/>
    <p:sldId id="270" r:id="rId8"/>
    <p:sldId id="286" r:id="rId9"/>
    <p:sldId id="280" r:id="rId10"/>
    <p:sldId id="281" r:id="rId11"/>
    <p:sldId id="285" r:id="rId12"/>
    <p:sldId id="264" r:id="rId13"/>
    <p:sldId id="279" r:id="rId14"/>
    <p:sldId id="277" r:id="rId15"/>
    <p:sldId id="278" r:id="rId16"/>
    <p:sldId id="275" r:id="rId17"/>
    <p:sldId id="261" r:id="rId18"/>
    <p:sldId id="274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E46"/>
    <a:srgbClr val="ED5E33"/>
    <a:srgbClr val="FD4902"/>
    <a:srgbClr val="E86864"/>
    <a:srgbClr val="EA6155"/>
    <a:srgbClr val="E87572"/>
    <a:srgbClr val="E97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43"/>
    <p:restoredTop sz="64634"/>
  </p:normalViewPr>
  <p:slideViewPr>
    <p:cSldViewPr snapToGrid="0" snapToObjects="1">
      <p:cViewPr varScale="1">
        <p:scale>
          <a:sx n="80" d="100"/>
          <a:sy n="80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FD3AE-9071-224A-B675-15A76FB69B01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52D6-35AF-0544-A99E-554CC41E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further zoom in, the clusters are further expanded to display individual listings using</a:t>
            </a:r>
          </a:p>
          <a:p>
            <a:r>
              <a:rPr lang="en-US" dirty="0"/>
              <a:t>a blue marker to help you specify an exact location within the </a:t>
            </a:r>
            <a:r>
              <a:rPr lang="en-US" dirty="0" err="1"/>
              <a:t>neighbourhood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0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Clicking on the blue marker provides you with:</a:t>
            </a:r>
          </a:p>
          <a:p>
            <a:endParaRPr lang="en-US" dirty="0"/>
          </a:p>
          <a:p>
            <a:r>
              <a:rPr lang="en-US" dirty="0"/>
              <a:t>-Air </a:t>
            </a:r>
            <a:r>
              <a:rPr lang="en-US" dirty="0" err="1"/>
              <a:t>Bnb</a:t>
            </a:r>
            <a:r>
              <a:rPr lang="en-US" dirty="0"/>
              <a:t> Listing ID </a:t>
            </a:r>
          </a:p>
          <a:p>
            <a:r>
              <a:rPr lang="en-US" dirty="0"/>
              <a:t>-Borough/</a:t>
            </a:r>
            <a:r>
              <a:rPr lang="en-US" dirty="0" err="1"/>
              <a:t>Neighbourhood</a:t>
            </a:r>
            <a:r>
              <a:rPr lang="en-US" dirty="0"/>
              <a:t> </a:t>
            </a:r>
          </a:p>
          <a:p>
            <a:r>
              <a:rPr lang="en-US" dirty="0"/>
              <a:t>-Room Type</a:t>
            </a:r>
          </a:p>
          <a:p>
            <a:r>
              <a:rPr lang="en-US" dirty="0"/>
              <a:t>-Rates </a:t>
            </a:r>
          </a:p>
          <a:p>
            <a:r>
              <a:rPr lang="en-US" dirty="0"/>
              <a:t>-”More details” will take you to the Air </a:t>
            </a:r>
            <a:r>
              <a:rPr lang="en-US" dirty="0" err="1"/>
              <a:t>BnB</a:t>
            </a:r>
            <a:r>
              <a:rPr lang="en-US" dirty="0"/>
              <a:t> listing.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7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-For each borough, approximately 50% or more of listings were for an entire home/apartment.  for a private room. </a:t>
            </a:r>
          </a:p>
          <a:p>
            <a:r>
              <a:rPr lang="en-US" dirty="0"/>
              <a:t>-Shared rooms are available sparsely across each borough. </a:t>
            </a:r>
          </a:p>
          <a:p>
            <a:r>
              <a:rPr lang="en-US" dirty="0"/>
              <a:t>-Very few hotels place listings on Air </a:t>
            </a:r>
            <a:r>
              <a:rPr lang="en-US" dirty="0" err="1"/>
              <a:t>BnB</a:t>
            </a:r>
            <a:r>
              <a:rPr lang="en-US" dirty="0"/>
              <a:t>. However, Manhattan had hotel rooms (1.6%) compared to the other boroughs that were all between 0.1% - 0.2%. </a:t>
            </a:r>
          </a:p>
          <a:p>
            <a:endParaRPr lang="en-US" dirty="0"/>
          </a:p>
          <a:p>
            <a:r>
              <a:rPr lang="en-US" dirty="0"/>
              <a:t>Legend:</a:t>
            </a:r>
          </a:p>
          <a:p>
            <a:r>
              <a:rPr lang="en-US" dirty="0"/>
              <a:t>-  Entire home/apartment (Blue)</a:t>
            </a:r>
          </a:p>
          <a:p>
            <a:pPr marL="171450" indent="-171450">
              <a:buFontTx/>
              <a:buChar char="-"/>
            </a:pPr>
            <a:r>
              <a:rPr lang="en-US" dirty="0"/>
              <a:t>Private Room (Orange)</a:t>
            </a:r>
          </a:p>
          <a:p>
            <a:pPr marL="171450" indent="-171450">
              <a:buFontTx/>
              <a:buChar char="-"/>
            </a:pPr>
            <a:r>
              <a:rPr lang="en-US" dirty="0"/>
              <a:t>Shared Room (Green)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Hotel Room (Red)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8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neighbourhoods</a:t>
            </a:r>
            <a:r>
              <a:rPr lang="en-US" dirty="0"/>
              <a:t> were highly rated by guests? </a:t>
            </a:r>
          </a:p>
          <a:p>
            <a:endParaRPr lang="en-US" dirty="0"/>
          </a:p>
          <a:p>
            <a:r>
              <a:rPr lang="en-US" dirty="0"/>
              <a:t>-We first looked into the top most most reviewed </a:t>
            </a:r>
            <a:r>
              <a:rPr lang="en-US" dirty="0" err="1"/>
              <a:t>neighbourhoods</a:t>
            </a:r>
            <a:r>
              <a:rPr lang="en-US" dirty="0"/>
              <a:t> to determine which were highly popular and typically chosen as a listing. </a:t>
            </a:r>
          </a:p>
          <a:p>
            <a:endParaRPr lang="en-US" dirty="0"/>
          </a:p>
          <a:p>
            <a:r>
              <a:rPr lang="en-US" dirty="0"/>
              <a:t>For each borough:</a:t>
            </a:r>
          </a:p>
          <a:p>
            <a:endParaRPr lang="en-US" dirty="0"/>
          </a:p>
          <a:p>
            <a:r>
              <a:rPr lang="en-US" dirty="0"/>
              <a:t>Manhattan - </a:t>
            </a:r>
          </a:p>
          <a:p>
            <a:r>
              <a:rPr lang="en-US" dirty="0"/>
              <a:t>Brooklyn -</a:t>
            </a:r>
          </a:p>
          <a:p>
            <a:r>
              <a:rPr lang="en-US" dirty="0"/>
              <a:t>Bronx -</a:t>
            </a:r>
          </a:p>
          <a:p>
            <a:r>
              <a:rPr lang="en-US" dirty="0"/>
              <a:t>Queens -</a:t>
            </a:r>
          </a:p>
          <a:p>
            <a:r>
              <a:rPr lang="en-US" dirty="0"/>
              <a:t>Staten Island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7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-Next, we looked into the </a:t>
            </a:r>
            <a:r>
              <a:rPr lang="en-US" dirty="0" err="1"/>
              <a:t>neighbourhoods</a:t>
            </a:r>
            <a:r>
              <a:rPr lang="en-US" dirty="0"/>
              <a:t> that had the most </a:t>
            </a:r>
            <a:r>
              <a:rPr lang="en-US" dirty="0" err="1"/>
              <a:t>superhost</a:t>
            </a:r>
            <a:r>
              <a:rPr lang="en-US" dirty="0"/>
              <a:t> listings available. </a:t>
            </a:r>
          </a:p>
          <a:p>
            <a:r>
              <a:rPr lang="en-US" dirty="0"/>
              <a:t>-As a background, to become a ‘</a:t>
            </a:r>
            <a:r>
              <a:rPr lang="en-US" dirty="0" err="1"/>
              <a:t>superhost</a:t>
            </a:r>
            <a:r>
              <a:rPr lang="en-US" dirty="0"/>
              <a:t>’ your listing must maintain an overall 4.8 rating within the past 365 days. </a:t>
            </a:r>
          </a:p>
          <a:p>
            <a:endParaRPr lang="en-US" dirty="0"/>
          </a:p>
          <a:p>
            <a:r>
              <a:rPr lang="en-US" dirty="0"/>
              <a:t>-Our analysis showed that the top </a:t>
            </a:r>
            <a:r>
              <a:rPr lang="en-US" dirty="0" err="1"/>
              <a:t>favoured</a:t>
            </a:r>
            <a:r>
              <a:rPr lang="en-US" dirty="0"/>
              <a:t> </a:t>
            </a:r>
            <a:r>
              <a:rPr lang="en-US" dirty="0" err="1"/>
              <a:t>neighbourhoods</a:t>
            </a:r>
            <a:r>
              <a:rPr lang="en-US" dirty="0"/>
              <a:t> were</a:t>
            </a:r>
          </a:p>
          <a:p>
            <a:endParaRPr lang="en-US" dirty="0"/>
          </a:p>
          <a:p>
            <a:r>
              <a:rPr lang="en-US" dirty="0"/>
              <a:t>Manhattan -</a:t>
            </a:r>
          </a:p>
          <a:p>
            <a:r>
              <a:rPr lang="en-US" dirty="0"/>
              <a:t>Brooklyn -</a:t>
            </a:r>
          </a:p>
          <a:p>
            <a:r>
              <a:rPr lang="en-US" dirty="0"/>
              <a:t>Bronx -</a:t>
            </a:r>
          </a:p>
          <a:p>
            <a:r>
              <a:rPr lang="en-US" dirty="0"/>
              <a:t>Queens -</a:t>
            </a:r>
          </a:p>
          <a:p>
            <a:r>
              <a:rPr lang="en-US" dirty="0"/>
              <a:t>Staten Island 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Superhost</a:t>
            </a:r>
            <a:r>
              <a:rPr lang="en-US" dirty="0"/>
              <a:t> Requirements: 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Completed at least 10 trips OR completed 3 reservations that total at least 100 nights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90% response rate or higher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Maintained a 1% percent cancellation rate (1 cancellation per 100 reservations) or lower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4.8 overall rating (this rating looks at the past 365 days of reviews, based on the date the guest left a review, not the date the guest checked out)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6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 do prices of listings vary by location?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 visualize pricing of the listings within NYC, we created a choropleth map using Leaflet. This visualization could be viewed in Greyscale, Dark, or Street Mode.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Users can find average rates according to the NYC </a:t>
            </a:r>
            <a:r>
              <a:rPr lang="en-US" dirty="0" err="1"/>
              <a:t>neighbourhood</a:t>
            </a:r>
            <a:r>
              <a:rPr lang="en-US" dirty="0"/>
              <a:t> and their desired room type.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darker the shade of green, the more expensive the New York </a:t>
            </a:r>
            <a:r>
              <a:rPr lang="en-US" dirty="0" err="1"/>
              <a:t>neighbourhood</a:t>
            </a:r>
            <a:r>
              <a:rPr lang="en-US" dirty="0"/>
              <a:t>. Prices varied between less than $50 up to $1000 per night.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 this case: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expensive </a:t>
            </a:r>
            <a:r>
              <a:rPr lang="en-US" dirty="0" err="1"/>
              <a:t>neighbourhoods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affordable </a:t>
            </a:r>
            <a:r>
              <a:rPr lang="en-US" dirty="0" err="1"/>
              <a:t>neighbourhoods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4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-We found a new </a:t>
            </a:r>
            <a:r>
              <a:rPr lang="en-US" dirty="0" err="1"/>
              <a:t>Javascript</a:t>
            </a:r>
            <a:r>
              <a:rPr lang="en-US" dirty="0"/>
              <a:t> library called Masonry, and had planned to create a responsive layout. </a:t>
            </a:r>
          </a:p>
          <a:p>
            <a:r>
              <a:rPr lang="en-US" dirty="0"/>
              <a:t>-We found that it was not a good fit as our visualizations were not as effective. </a:t>
            </a:r>
          </a:p>
          <a:p>
            <a:endParaRPr lang="en-US" dirty="0"/>
          </a:p>
          <a:p>
            <a:r>
              <a:rPr lang="en-US" dirty="0"/>
              <a:t>***Create summary of new </a:t>
            </a:r>
            <a:r>
              <a:rPr lang="en-US" dirty="0" err="1"/>
              <a:t>Javascript</a:t>
            </a:r>
            <a:r>
              <a:rPr lang="en-US" dirty="0"/>
              <a:t> Library/difficulties</a:t>
            </a:r>
          </a:p>
          <a:p>
            <a:r>
              <a:rPr lang="en-US" dirty="0"/>
              <a:t>***Any html/bootstrap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3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template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9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72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7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aim of our project’s analysis is to answer the following questions: 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are the different types of properties in NYC?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Does property type availability vary by neighbourhood?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neighbourhoods in NYC are rated highly by guests?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do prices of listings vary by location?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has the demand for Airbnb rentals evolved over time?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1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Munging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 in columns comprised of special characters (e.g. $, %, and ,) were standardized.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Needed to further reduce the size of dataset to meet free uploading requirements to </a:t>
            </a:r>
            <a:r>
              <a:rPr lang="en-CA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SQL.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2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 Include screen shot of ERD Diagram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*Uploaded tables using Jupiter Notebook and Pandas</a:t>
            </a:r>
          </a:p>
          <a:p>
            <a:endParaRPr lang="en-US" dirty="0"/>
          </a:p>
          <a:p>
            <a:r>
              <a:rPr lang="en-US" dirty="0"/>
              <a:t>*Challenges:</a:t>
            </a:r>
          </a:p>
          <a:p>
            <a:r>
              <a:rPr lang="en-US" dirty="0"/>
              <a:t>* Had to create a new database and flask database</a:t>
            </a:r>
          </a:p>
          <a:p>
            <a:r>
              <a:rPr lang="en-US" dirty="0"/>
              <a:t>*Elephant SQL – Original data set was too large when we tried to load</a:t>
            </a:r>
          </a:p>
          <a:p>
            <a:r>
              <a:rPr lang="en-US" dirty="0"/>
              <a:t>*Used Elephant SQL to connect to </a:t>
            </a:r>
            <a:r>
              <a:rPr lang="en-US" dirty="0" err="1"/>
              <a:t>postgres</a:t>
            </a:r>
            <a:r>
              <a:rPr lang="en-US" dirty="0"/>
              <a:t> SQL </a:t>
            </a:r>
          </a:p>
          <a:p>
            <a:r>
              <a:rPr lang="en-US" dirty="0"/>
              <a:t>(Kapil and Hilary)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Our data reviewed each unique listing across 5 boroughs: The Bronx, Brooklyn, Manhattan, Queens and Staten Island. </a:t>
            </a:r>
          </a:p>
          <a:p>
            <a:pPr marL="171450" indent="-171450">
              <a:buFontTx/>
              <a:buChar char="-"/>
            </a:pPr>
            <a:r>
              <a:rPr lang="en-US" dirty="0"/>
              <a:t>After analyzing the data, we believed these listings would provide a true representative of Air BNB listings as it captured 230 out of 259 </a:t>
            </a:r>
            <a:r>
              <a:rPr lang="en-US" dirty="0" err="1"/>
              <a:t>neighbourhoods</a:t>
            </a:r>
            <a:r>
              <a:rPr lang="en-US" dirty="0"/>
              <a:t> in New York. </a:t>
            </a:r>
          </a:p>
          <a:p>
            <a:pPr marL="171450" indent="-171450">
              <a:buFontTx/>
              <a:buChar char="-"/>
            </a:pPr>
            <a:r>
              <a:rPr lang="en-US" dirty="0"/>
              <a:t>Room Types: Entire home/apartment, Private Room, Shared Room, Hotel Room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7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-To help users explore all listings available in NYC, we created a marker cluster map using Leaflet. </a:t>
            </a:r>
          </a:p>
          <a:p>
            <a:r>
              <a:rPr lang="en-US" dirty="0"/>
              <a:t>-The clusters display the number of listings with the different boroughs and </a:t>
            </a:r>
            <a:r>
              <a:rPr lang="en-US" dirty="0" err="1"/>
              <a:t>neighbourhoods</a:t>
            </a:r>
            <a:r>
              <a:rPr lang="en-US" dirty="0"/>
              <a:t> in NYC. </a:t>
            </a:r>
          </a:p>
          <a:p>
            <a:r>
              <a:rPr lang="en-US" dirty="0"/>
              <a:t>-In this example, we selected the the well-known New York borough of Manhattan, and then further zoomed in to the Upper West Side </a:t>
            </a:r>
            <a:r>
              <a:rPr lang="en-US" dirty="0" err="1"/>
              <a:t>neighbourhood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0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14AC-F608-A547-8D74-46A507F58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95982-4CA6-264D-9DED-686EBABA8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53970-96BC-F54E-9178-3E667784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8CDFB-16FF-8E46-9F55-1568CEE9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206B-1355-6242-AA6F-322633F6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0484-2AF1-2E42-B1A3-940166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6EF49-82CB-0C4F-9D01-F94C3B682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7554A-9720-D946-8D03-4C216D07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9C6F-621B-CB48-874F-F9A726E3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1D6D7-CC89-3542-8A47-0D89CE0A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7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8A698-DEA7-774C-B416-A47CB36AB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666D-65E0-3E42-A7E7-A648A8F06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59FE-0E5E-E24B-8A96-98D12229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D34F-533C-6446-A90E-CA44B5D2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54F1-8E0E-6E4D-A167-91C28831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F2E9-B56E-7F4F-95D2-BF314B30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0098-1ABC-1F48-A39F-31A3E844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43D17-993A-B94C-9AB9-2176FC95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00EFE-58F3-0B40-8451-CD8C7E69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DAF0-8FFD-3F49-8E0F-D34F0B56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1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A1CA-5D5C-4846-83F9-F68DD01B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74CE-1FB6-374B-BBEC-5C9BCC705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EAD63-9A15-F54C-9E81-A15B51E3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306E-BD89-A742-B90F-48B432B0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0EE2B-0973-7E48-A636-5AC9F058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A64B-1093-0744-8613-7CCF354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4714-150F-CA46-9ED9-10B1B6CB0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C7B3C-9D2B-7D45-B23A-AD58593F4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87A9-A91A-ED4B-8889-F4024057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28243-9D26-E544-AC19-636980F1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71114-CE82-1F46-8A23-A5ED3B2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0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DDAD-F0A6-7844-B907-1B9AF6C9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6544-2EA1-2549-AA95-5C3D2CFEC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42E3-0EEB-9C46-B849-E550C8482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FCFFC-846D-0B48-AD61-45C292739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9C7A8-35D8-7945-A524-E27F3444E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D1AD3-12EF-CB4D-B5A7-E0594031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B8BCB-5F4A-2D41-BA3C-EAA33703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9041E-6B7E-F746-B90B-D3E74B10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6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C14B-8BD3-7B43-A234-98DCF13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D8F70-482D-6545-BB89-2769A7FA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8F63D-669C-644F-B372-E6C118CD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B9AA1-E1EC-FA4C-B892-BEB5D07F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8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E87BE-6BC6-FA4B-A693-89FEDCE7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ED653-CCF9-3E46-9D8B-41A71534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F9E2-0A09-B54A-A3FC-3B85EC1D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9DF4-F994-C64B-8AFE-30FF163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7616-0498-1C49-90A8-E69B1B83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5AD41-7276-D749-A045-2996117F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79D5-817F-D64C-8AE9-34782D56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B0E92-9890-9149-B4F9-FAAF13E3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06D28-7B06-7942-93F4-1D4CCEB1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6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EA2-D2BF-8A48-AD10-A92026AC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FA78B-BD1E-C24A-BD1F-DAF230684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6ECD3-8A94-1547-8901-5D0BBDA0B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4883-D9E6-A44D-A84B-03EE735C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296F-234E-4740-9028-AD7B942C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382AD-2BEE-DB49-BE5C-70334023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A296B-7B67-604C-BB3E-24F8C65F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6868-9EE6-0C40-AF02-DEFE5FC4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078F-E783-D546-A715-A1A241F49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C48CD-57E2-ED46-8391-F2D890161E0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9BFD3-FF26-7B42-8498-C454678F2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29CC-5FEB-5740-9D7C-EB397204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ECE876-8EDD-084B-A4A3-59D0BF476534}"/>
              </a:ext>
            </a:extLst>
          </p:cNvPr>
          <p:cNvSpPr txBox="1"/>
          <p:nvPr/>
        </p:nvSpPr>
        <p:spPr>
          <a:xfrm>
            <a:off x="3938018" y="3714774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Exploratory Data Analysis and Visualization of New York City Airbnb Listings – 02/17/21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7170052-2AC0-DD47-9864-B904FD181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90" t="20798" r="31668" b="40721"/>
          <a:stretch/>
        </p:blipFill>
        <p:spPr>
          <a:xfrm>
            <a:off x="46667" y="1010278"/>
            <a:ext cx="3872497" cy="418182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4FB99A-DF85-EA42-BC5C-C8B98E98F4D8}"/>
              </a:ext>
            </a:extLst>
          </p:cNvPr>
          <p:cNvSpPr txBox="1"/>
          <p:nvPr/>
        </p:nvSpPr>
        <p:spPr>
          <a:xfrm>
            <a:off x="4411824" y="5276184"/>
            <a:ext cx="7938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Kapil </a:t>
            </a:r>
            <a:r>
              <a:rPr lang="en-US" i="1" dirty="0" err="1"/>
              <a:t>Pundhir</a:t>
            </a:r>
            <a:r>
              <a:rPr lang="en-US" i="1" dirty="0"/>
              <a:t>, Hillary </a:t>
            </a:r>
            <a:r>
              <a:rPr lang="en-US" i="1" dirty="0" err="1"/>
              <a:t>Mandich</a:t>
            </a:r>
            <a:r>
              <a:rPr lang="en-US" i="1" dirty="0"/>
              <a:t>, Cecilia Leung, Amaris Hassan, Caitlan </a:t>
            </a:r>
            <a:r>
              <a:rPr lang="en-US" i="1" dirty="0" err="1"/>
              <a:t>Beachey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13BD21-B175-8846-A651-1A6441F32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28" r="1052" b="16579"/>
          <a:stretch/>
        </p:blipFill>
        <p:spPr>
          <a:xfrm>
            <a:off x="2934846" y="1720930"/>
            <a:ext cx="9110009" cy="4904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blue map pin">
            <a:extLst>
              <a:ext uri="{FF2B5EF4-FFF2-40B4-BE49-F238E27FC236}">
                <a16:creationId xmlns:a16="http://schemas.microsoft.com/office/drawing/2014/main" id="{B16163A0-340F-A54F-B66A-B180C2E1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2" y="2150375"/>
            <a:ext cx="2601604" cy="3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3DF12E-C608-1840-8826-6E25E278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2" y="2022038"/>
            <a:ext cx="5099709" cy="4247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0FE4-BC2F-FA47-898F-22EC197BD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33" b="-466"/>
          <a:stretch/>
        </p:blipFill>
        <p:spPr>
          <a:xfrm>
            <a:off x="7077784" y="1913759"/>
            <a:ext cx="5049888" cy="464607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929A0DE-781B-B74A-A352-20AA691E79C2}"/>
              </a:ext>
            </a:extLst>
          </p:cNvPr>
          <p:cNvSpPr/>
          <p:nvPr/>
        </p:nvSpPr>
        <p:spPr>
          <a:xfrm>
            <a:off x="5746289" y="3490311"/>
            <a:ext cx="1331495" cy="10307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A5BBF9-FDA3-BF41-81C5-B9BCFC6C5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" t="18366" r="7791" b="-11192"/>
          <a:stretch/>
        </p:blipFill>
        <p:spPr>
          <a:xfrm>
            <a:off x="2306466" y="3162056"/>
            <a:ext cx="2388973" cy="291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98174-2BB3-7842-AC78-09FB84ACE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68" t="10641" r="55247" b="18281"/>
          <a:stretch/>
        </p:blipFill>
        <p:spPr>
          <a:xfrm>
            <a:off x="34010" y="2988520"/>
            <a:ext cx="2340386" cy="2609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13029-953F-BD49-BB27-8A0EBD705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07" r="22012" b="14802"/>
          <a:stretch/>
        </p:blipFill>
        <p:spPr>
          <a:xfrm>
            <a:off x="4737895" y="2988520"/>
            <a:ext cx="2494627" cy="2609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8AFCA1-BB89-A84D-A433-9FB84278BA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53" r="16796" b="10408"/>
          <a:stretch/>
        </p:blipFill>
        <p:spPr>
          <a:xfrm>
            <a:off x="9817604" y="2988520"/>
            <a:ext cx="2426202" cy="2609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E1C2A-26B0-DF42-A7CA-B719799C7B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34" t="17461" r="23227" b="6388"/>
          <a:stretch/>
        </p:blipFill>
        <p:spPr>
          <a:xfrm>
            <a:off x="7285482" y="2988520"/>
            <a:ext cx="2426202" cy="24776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5EA2D7-6891-B840-BE1A-EE1356F348CE}"/>
              </a:ext>
            </a:extLst>
          </p:cNvPr>
          <p:cNvGrpSpPr/>
          <p:nvPr/>
        </p:nvGrpSpPr>
        <p:grpSpPr>
          <a:xfrm>
            <a:off x="115803" y="2000643"/>
            <a:ext cx="11720225" cy="608722"/>
            <a:chOff x="115803" y="2000643"/>
            <a:chExt cx="11720225" cy="6087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DC05D6-900E-E54F-9799-9E4735EA4B47}"/>
                </a:ext>
              </a:extLst>
            </p:cNvPr>
            <p:cNvSpPr txBox="1"/>
            <p:nvPr/>
          </p:nvSpPr>
          <p:spPr>
            <a:xfrm>
              <a:off x="115803" y="2022038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Manhattan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ECD2AB-B1AC-2343-A061-A9E4ADFFCD3C}"/>
                </a:ext>
              </a:extLst>
            </p:cNvPr>
            <p:cNvSpPr txBox="1"/>
            <p:nvPr/>
          </p:nvSpPr>
          <p:spPr>
            <a:xfrm>
              <a:off x="2516929" y="2024590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Brooklyn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407336-F2B3-DC4F-8095-1223E6187CFB}"/>
                </a:ext>
              </a:extLst>
            </p:cNvPr>
            <p:cNvSpPr txBox="1"/>
            <p:nvPr/>
          </p:nvSpPr>
          <p:spPr>
            <a:xfrm>
              <a:off x="4695439" y="2004660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Bronx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9CD589-5302-F74A-B868-03DEAC1D03FC}"/>
                </a:ext>
              </a:extLst>
            </p:cNvPr>
            <p:cNvSpPr txBox="1"/>
            <p:nvPr/>
          </p:nvSpPr>
          <p:spPr>
            <a:xfrm>
              <a:off x="9530037" y="2017417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Staten Island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7B4420-45D1-7847-8627-36F93F8CC6F6}"/>
                </a:ext>
              </a:extLst>
            </p:cNvPr>
            <p:cNvSpPr txBox="1"/>
            <p:nvPr/>
          </p:nvSpPr>
          <p:spPr>
            <a:xfrm>
              <a:off x="6935831" y="2000643"/>
              <a:ext cx="230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Queens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7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E6EC83-45E0-A145-92CA-F78242058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0235"/>
            <a:ext cx="12192000" cy="2917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08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115276-C647-1349-B838-1835ECB63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" t="222" r="3408" b="3522"/>
          <a:stretch/>
        </p:blipFill>
        <p:spPr>
          <a:xfrm>
            <a:off x="542646" y="2022037"/>
            <a:ext cx="11339522" cy="396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7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Pricing of NYC Neighbourhoods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693B6D-07E7-7B48-99A1-63E38E07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0" y="1700462"/>
            <a:ext cx="5233766" cy="4991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2C2ED-B34E-A04E-B679-60C1B3C2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88" t="70821" r="1967" b="3053"/>
          <a:stretch/>
        </p:blipFill>
        <p:spPr>
          <a:xfrm>
            <a:off x="9062936" y="4363452"/>
            <a:ext cx="2359043" cy="241460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805734F-ACE7-4447-B017-4E857A824F4C}"/>
              </a:ext>
            </a:extLst>
          </p:cNvPr>
          <p:cNvSpPr/>
          <p:nvPr/>
        </p:nvSpPr>
        <p:spPr>
          <a:xfrm>
            <a:off x="6641432" y="4944241"/>
            <a:ext cx="1700463" cy="105550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997AC19-6660-1D43-8250-67D75E3D9760}"/>
              </a:ext>
            </a:extLst>
          </p:cNvPr>
          <p:cNvSpPr/>
          <p:nvPr/>
        </p:nvSpPr>
        <p:spPr>
          <a:xfrm>
            <a:off x="6571569" y="2094593"/>
            <a:ext cx="1700463" cy="105550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21997-04BE-7F44-A6AB-D7BD81085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10" t="1455" r="1046" b="75172"/>
          <a:stretch/>
        </p:blipFill>
        <p:spPr>
          <a:xfrm>
            <a:off x="9062935" y="1700462"/>
            <a:ext cx="2808224" cy="19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9146CC-14C3-474E-A55D-4AF22DB7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75" y="1808190"/>
            <a:ext cx="7428105" cy="3241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96A58-FA1E-7C47-B960-F8D6944650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9" t="5109" r="2571" b="5713"/>
          <a:stretch/>
        </p:blipFill>
        <p:spPr>
          <a:xfrm>
            <a:off x="7642380" y="2902115"/>
            <a:ext cx="4212736" cy="348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7E917B-2431-A84A-9A88-D516E88B9498}"/>
              </a:ext>
            </a:extLst>
          </p:cNvPr>
          <p:cNvSpPr txBox="1"/>
          <p:nvPr/>
        </p:nvSpPr>
        <p:spPr>
          <a:xfrm>
            <a:off x="657727" y="5163286"/>
            <a:ext cx="614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https://</a:t>
            </a:r>
            <a:r>
              <a:rPr lang="en-US" sz="2800" dirty="0" err="1">
                <a:latin typeface="+mj-lt"/>
              </a:rPr>
              <a:t>github.com</a:t>
            </a:r>
            <a:r>
              <a:rPr lang="en-US" sz="2800" dirty="0">
                <a:latin typeface="+mj-lt"/>
              </a:rPr>
              <a:t>/</a:t>
            </a:r>
            <a:r>
              <a:rPr lang="en-US" sz="2800" dirty="0" err="1">
                <a:latin typeface="+mj-lt"/>
              </a:rPr>
              <a:t>desandro</a:t>
            </a:r>
            <a:r>
              <a:rPr lang="en-US" sz="2800" dirty="0">
                <a:latin typeface="+mj-lt"/>
              </a:rPr>
              <a:t>/masonry</a:t>
            </a:r>
          </a:p>
        </p:txBody>
      </p:sp>
    </p:spTree>
    <p:extLst>
      <p:ext uri="{BB962C8B-B14F-4D97-AF65-F5344CB8AC3E}">
        <p14:creationId xmlns:p14="http://schemas.microsoft.com/office/powerpoint/2010/main" val="422705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DDA1D-D271-6246-A95A-DD51A470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64" y="2240464"/>
            <a:ext cx="11658491" cy="3542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23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Next Steps…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 major area of concern for cities worldwide is the effect that expansion of Airbnb has made on the housing market for indigenous residents.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Further analysis can help determine if there is a correlation between Airbnb    listings and rental/house prices for NYC neighbourhoods.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C619BE-7D8B-1C44-8174-BB5141A7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695"/>
            <a:ext cx="12192000" cy="8381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63" y="1913760"/>
            <a:ext cx="7216942" cy="1916974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rial Rounded MT Bold" panose="020F0704030504030204" pitchFamily="34" charset="77"/>
                <a:cs typeface="Baloo Tamma" panose="03080902040302020200" pitchFamily="66" charset="77"/>
              </a:rPr>
              <a:t>Q&amp;A…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92 0.05945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92 0.05945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Introduction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40" y="2902114"/>
            <a:ext cx="7347615" cy="37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AAA86-116A-0742-A3EF-1BBEC7600B8B}"/>
              </a:ext>
            </a:extLst>
          </p:cNvPr>
          <p:cNvSpPr txBox="1"/>
          <p:nvPr/>
        </p:nvSpPr>
        <p:spPr>
          <a:xfrm>
            <a:off x="67387" y="1328803"/>
            <a:ext cx="1205722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has over 7 million listings and over 2.9 million hosts worldwide</a:t>
            </a:r>
          </a:p>
          <a:p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is available in over 100, 000 cities, but the United States alone holds the highest number of listings of any country in the world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New York City (NYC) is one of the most visited tourist attractions globally, a major center of the entertainment industry, and the world’s leading financial center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With these factors in consideration, it comes as no surprise that NYC is also one of the top three most popular cities used on Airbnb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Exploratory Questions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47" y="2890710"/>
            <a:ext cx="7702117" cy="39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250DDC-B79A-3E40-BCB0-32183E6C5FD3}"/>
              </a:ext>
            </a:extLst>
          </p:cNvPr>
          <p:cNvSpPr txBox="1">
            <a:spLocks/>
          </p:cNvSpPr>
          <p:nvPr/>
        </p:nvSpPr>
        <p:spPr>
          <a:xfrm>
            <a:off x="1410089" y="1434887"/>
            <a:ext cx="9518744" cy="135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  <a:p>
            <a:pPr algn="ctr"/>
            <a:r>
              <a:rPr lang="en-US" sz="3600" dirty="0"/>
              <a:t>What are the different types of properties in NYC?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EA5E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F854-22C0-4046-9D29-C51DA9FC9D28}"/>
              </a:ext>
            </a:extLst>
          </p:cNvPr>
          <p:cNvSpPr txBox="1"/>
          <p:nvPr/>
        </p:nvSpPr>
        <p:spPr>
          <a:xfrm>
            <a:off x="983548" y="2485205"/>
            <a:ext cx="107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Does property type availability vary by neighbourhood?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2BBAB-7569-424B-BD21-0ECFD3FDC38F}"/>
              </a:ext>
            </a:extLst>
          </p:cNvPr>
          <p:cNvSpPr txBox="1"/>
          <p:nvPr/>
        </p:nvSpPr>
        <p:spPr>
          <a:xfrm>
            <a:off x="889588" y="3298502"/>
            <a:ext cx="1147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What neighbourhoods in NYC are rated highly by guests?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960A9-95D4-C042-B919-1CA289E023FA}"/>
              </a:ext>
            </a:extLst>
          </p:cNvPr>
          <p:cNvSpPr txBox="1"/>
          <p:nvPr/>
        </p:nvSpPr>
        <p:spPr>
          <a:xfrm>
            <a:off x="2082633" y="4085740"/>
            <a:ext cx="9666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How do prices of listings vary by location?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D832-FC4A-BE47-82A9-ABE533123F47}"/>
              </a:ext>
            </a:extLst>
          </p:cNvPr>
          <p:cNvSpPr txBox="1"/>
          <p:nvPr/>
        </p:nvSpPr>
        <p:spPr>
          <a:xfrm>
            <a:off x="1815757" y="4899037"/>
            <a:ext cx="856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How has the demand for Airbnb rentals evolved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199CBD-AF99-EB43-989C-D2F5265D3DED}"/>
              </a:ext>
            </a:extLst>
          </p:cNvPr>
          <p:cNvSpPr txBox="1"/>
          <p:nvPr/>
        </p:nvSpPr>
        <p:spPr>
          <a:xfrm>
            <a:off x="984029" y="2136338"/>
            <a:ext cx="1022394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Sourced from Inside Airbnb (</a:t>
            </a:r>
            <a:r>
              <a:rPr lang="en-CA" sz="2400" dirty="0">
                <a:latin typeface="+mj-lt"/>
              </a:rPr>
              <a:t>http://</a:t>
            </a:r>
            <a:r>
              <a:rPr lang="en-CA" sz="2400" dirty="0" err="1">
                <a:latin typeface="+mj-lt"/>
              </a:rPr>
              <a:t>insideairbnb.com</a:t>
            </a:r>
            <a:r>
              <a:rPr lang="en-CA" sz="2400" dirty="0">
                <a:latin typeface="+mj-lt"/>
              </a:rPr>
              <a:t>/get-the-</a:t>
            </a:r>
            <a:r>
              <a:rPr lang="en-CA" sz="2400" dirty="0" err="1">
                <a:latin typeface="+mj-lt"/>
              </a:rPr>
              <a:t>data.html</a:t>
            </a:r>
            <a:r>
              <a:rPr lang="en-CA" sz="2400" dirty="0">
                <a:latin typeface="+mj-lt"/>
              </a:rPr>
              <a:t> )</a:t>
            </a:r>
            <a:r>
              <a:rPr lang="en-US" sz="2400" dirty="0">
                <a:latin typeface="+mj-lt"/>
              </a:rPr>
              <a:t> which hosts publicly available data from the Airbnb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Available CSV and </a:t>
            </a:r>
            <a:r>
              <a:rPr lang="en-US" sz="2400" dirty="0" err="1">
                <a:latin typeface="+mj-lt"/>
              </a:rPr>
              <a:t>GeoJson</a:t>
            </a:r>
            <a:r>
              <a:rPr lang="en-US" sz="2400" dirty="0">
                <a:latin typeface="+mj-lt"/>
              </a:rPr>
              <a:t> files that outline data on listings, availability calendars, reviews, and </a:t>
            </a:r>
            <a:r>
              <a:rPr lang="en-US" sz="2400" dirty="0" err="1">
                <a:latin typeface="+mj-lt"/>
              </a:rPr>
              <a:t>neighbourhoods</a:t>
            </a:r>
            <a:r>
              <a:rPr lang="en-US" sz="2400" dirty="0">
                <a:latin typeface="+mj-lt"/>
              </a:rPr>
              <a:t>.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Listings.csv</a:t>
            </a:r>
            <a:r>
              <a:rPr lang="en-US" sz="2400" dirty="0">
                <a:latin typeface="+mj-lt"/>
              </a:rPr>
              <a:t> provided details on 36923 active listings in New York.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comprised of 64 attributes covering listing amenities, listing availability, neighbourhood, host background, and reviews for each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167729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DCCACF-C08B-B34F-A3F3-AD423B61709A}"/>
              </a:ext>
            </a:extLst>
          </p:cNvPr>
          <p:cNvSpPr txBox="1"/>
          <p:nvPr/>
        </p:nvSpPr>
        <p:spPr>
          <a:xfrm>
            <a:off x="295633" y="1930535"/>
            <a:ext cx="108786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C0C0C0"/>
                </a:highlight>
                <a:latin typeface="+mj-lt"/>
              </a:rPr>
              <a:t>price</a:t>
            </a:r>
            <a:r>
              <a:rPr lang="en-US" sz="2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 : Column contained data in string format with the currency symbol ‘$’ and comma separator</a:t>
            </a:r>
          </a:p>
          <a:p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host_response_time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host_response_rate</a:t>
            </a:r>
            <a:r>
              <a:rPr lang="en-US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US" sz="2000" dirty="0">
                <a:latin typeface="+mj-lt"/>
              </a:rPr>
              <a:t> : </a:t>
            </a:r>
            <a:r>
              <a:rPr lang="en-US" dirty="0">
                <a:latin typeface="+mj-lt"/>
              </a:rPr>
              <a:t>Columns contained data in string format with the percent symbol ’%’</a:t>
            </a:r>
            <a:endParaRPr lang="en-CA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highlight>
                <a:srgbClr val="C0C0C0"/>
              </a:highlight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host_is_superhost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host_identity_verified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has_availability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instant_bookable</a:t>
            </a:r>
            <a:r>
              <a:rPr lang="en-CA" sz="2000" dirty="0">
                <a:latin typeface="+mj-lt"/>
              </a:rPr>
              <a:t> : </a:t>
            </a:r>
            <a:r>
              <a:rPr lang="en-CA" dirty="0">
                <a:latin typeface="+mj-lt"/>
              </a:rPr>
              <a:t>Columns contained data ”t” and “f” in string format instead of Boolean. </a:t>
            </a:r>
          </a:p>
          <a:p>
            <a:endParaRPr lang="en-CA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Redundancy for listings availability data: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availability_60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availability_90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availability_365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minimum_minimum_nights</a:t>
            </a:r>
            <a:r>
              <a:rPr lang="en-CA" sz="2000" dirty="0">
                <a:latin typeface="+mj-lt"/>
              </a:rPr>
              <a:t>, 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maximum_minimum_nights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minimum_maximum_nights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maximum_maximum_nights</a:t>
            </a:r>
            <a:r>
              <a:rPr lang="en-CA" sz="2000" dirty="0">
                <a:latin typeface="+mj-lt"/>
              </a:rPr>
              <a:t>,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, </a:t>
            </a:r>
            <a:r>
              <a:rPr lang="en-CA" sz="2000" dirty="0">
                <a:latin typeface="+mj-lt"/>
              </a:rPr>
              <a:t>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minimum_nights_avg_ntm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maximum_nights_avg_ntm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</a:p>
          <a:p>
            <a:r>
              <a:rPr lang="en-CA" sz="2000" dirty="0">
                <a:latin typeface="+mj-lt"/>
              </a:rPr>
              <a:t>      </a:t>
            </a:r>
            <a:endParaRPr lang="en-CA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94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Final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154DF0-FFBD-2E4B-96A2-6CBFB2792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7" b="50127"/>
          <a:stretch/>
        </p:blipFill>
        <p:spPr>
          <a:xfrm>
            <a:off x="6704886" y="1590191"/>
            <a:ext cx="2189605" cy="5139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EE8BB-BCB4-6949-810C-E6718F2EF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9490792" y="1654162"/>
            <a:ext cx="2217198" cy="5075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F8380-D8DB-AF44-BE4E-126701BD6C7F}"/>
              </a:ext>
            </a:extLst>
          </p:cNvPr>
          <p:cNvSpPr txBox="1"/>
          <p:nvPr/>
        </p:nvSpPr>
        <p:spPr>
          <a:xfrm>
            <a:off x="674665" y="1855626"/>
            <a:ext cx="54339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latin typeface="+mj-lt"/>
              </a:rPr>
              <a:t>Each listing represented by a unique Airbnb ID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+mj-lt"/>
              </a:rPr>
              <a:t>Maintained information that would be most important when booking:</a:t>
            </a:r>
          </a:p>
          <a:p>
            <a:endParaRPr lang="en-US" sz="2400" dirty="0">
              <a:latin typeface="+mj-lt"/>
            </a:endParaRP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Location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Price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Room type/amenities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Listing availability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Guest Reviews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 Host Rating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5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Relationship of Datasets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42B9DC-43D4-CC48-B655-5845207A3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1" t="5430" r="37603" b="3657"/>
          <a:stretch/>
        </p:blipFill>
        <p:spPr>
          <a:xfrm>
            <a:off x="5509930" y="2351836"/>
            <a:ext cx="1291925" cy="450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7ED4F-1576-1541-A944-8699AF813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746"/>
          <a:stretch/>
        </p:blipFill>
        <p:spPr>
          <a:xfrm>
            <a:off x="259967" y="3066746"/>
            <a:ext cx="5105585" cy="164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0E880E-B8B2-0248-9E46-1FFBC6A9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98" t="33336" r="9081" b="9203"/>
          <a:stretch/>
        </p:blipFill>
        <p:spPr>
          <a:xfrm>
            <a:off x="4777324" y="1960622"/>
            <a:ext cx="3144253" cy="445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9F3749-6A78-9E44-A443-9F44A367C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855" y="4155214"/>
            <a:ext cx="3975100" cy="229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34C720-234E-5046-8E65-DC162E79B3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501" r="5906" b="13963"/>
          <a:stretch/>
        </p:blipFill>
        <p:spPr>
          <a:xfrm>
            <a:off x="6946233" y="1716512"/>
            <a:ext cx="4681389" cy="229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Summary of NYC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24194-0094-7745-8478-E41011FA2AB7}"/>
              </a:ext>
            </a:extLst>
          </p:cNvPr>
          <p:cNvGrpSpPr/>
          <p:nvPr/>
        </p:nvGrpSpPr>
        <p:grpSpPr>
          <a:xfrm>
            <a:off x="1530507" y="1772445"/>
            <a:ext cx="9130986" cy="5085555"/>
            <a:chOff x="77182" y="1632698"/>
            <a:chExt cx="9130986" cy="50855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726735-78C3-8648-8498-3138ECED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2" y="1632698"/>
              <a:ext cx="6196880" cy="15583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DF5454-8CA4-094B-8FA3-FC31CDFF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3513" y="4032048"/>
              <a:ext cx="6911381" cy="16661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7109AF-B3E7-AD4A-9935-D762FF59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064" y="2610235"/>
              <a:ext cx="7044854" cy="15584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348F8C-A564-ED45-AF95-D478EE1E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4195" y="5281449"/>
              <a:ext cx="6403973" cy="14368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4812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0A3989-685C-2944-8170-938FD534E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21" r="24967"/>
          <a:stretch/>
        </p:blipFill>
        <p:spPr>
          <a:xfrm>
            <a:off x="123727" y="1829458"/>
            <a:ext cx="4180946" cy="469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46A9B-AC59-D84D-AF87-D6A92516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212" y="1745154"/>
            <a:ext cx="6100061" cy="4693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124B70C-C765-7D4E-9329-299A7215750C}"/>
              </a:ext>
            </a:extLst>
          </p:cNvPr>
          <p:cNvSpPr/>
          <p:nvPr/>
        </p:nvSpPr>
        <p:spPr>
          <a:xfrm>
            <a:off x="4643544" y="3429000"/>
            <a:ext cx="1324668" cy="91841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1481</Words>
  <Application>Microsoft Macintosh PowerPoint</Application>
  <PresentationFormat>Widescreen</PresentationFormat>
  <Paragraphs>207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  <vt:lpstr>Introduction</vt:lpstr>
      <vt:lpstr>Exploratory Questions</vt:lpstr>
      <vt:lpstr>Analysis of Data Quality</vt:lpstr>
      <vt:lpstr>Analysis of Data Quality</vt:lpstr>
      <vt:lpstr>Final Dataset</vt:lpstr>
      <vt:lpstr>Relationship of Datasets</vt:lpstr>
      <vt:lpstr>Summary of NYC Dataset</vt:lpstr>
      <vt:lpstr>Property types available in NYC</vt:lpstr>
      <vt:lpstr>Property types available in NYC</vt:lpstr>
      <vt:lpstr>Property types available in NYC</vt:lpstr>
      <vt:lpstr>Property types available in NYC</vt:lpstr>
      <vt:lpstr>NYC Neighbourhood Ratings </vt:lpstr>
      <vt:lpstr>NYC Neighbourhood Ratings </vt:lpstr>
      <vt:lpstr>Pricing of NYC Neighbourhoods</vt:lpstr>
      <vt:lpstr>Dashboard Design</vt:lpstr>
      <vt:lpstr>Dashboard Design</vt:lpstr>
      <vt:lpstr>Next Steps…</vt:lpstr>
      <vt:lpstr>Q&amp;A…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Amaris Hassan</dc:creator>
  <cp:lastModifiedBy>Amaris Hassan</cp:lastModifiedBy>
  <cp:revision>80</cp:revision>
  <dcterms:created xsi:type="dcterms:W3CDTF">2021-02-09T17:31:19Z</dcterms:created>
  <dcterms:modified xsi:type="dcterms:W3CDTF">2021-02-18T21:56:47Z</dcterms:modified>
</cp:coreProperties>
</file>